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07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A51C6-52A0-F04C-8BA1-7338F4BA5C07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5C748-CEC3-2F49-AFF9-D00FC534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9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5C748-CEC3-2F49-AFF9-D00FC534A7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1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11/14/2018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11/14/2018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tgeneral@gesac.org" TargetMode="External"/><Relationship Id="rId2" Type="http://schemas.openxmlformats.org/officeDocument/2006/relationships/hyperlink" Target="http://www.authorsocieties.e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burak.ozgen@gesac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issues in music licensing in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Burak </a:t>
            </a:r>
            <a:r>
              <a:rPr lang="en-US" dirty="0" err="1" smtClean="0"/>
              <a:t>Özgen</a:t>
            </a:r>
            <a:r>
              <a:rPr lang="en-US" dirty="0" smtClean="0"/>
              <a:t>, GESAC – Senior Legal Advisor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438" y="6349703"/>
            <a:ext cx="144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06.10.2013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9" y="4558423"/>
            <a:ext cx="1219502" cy="1210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73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Licences</a:t>
            </a:r>
            <a:r>
              <a:rPr lang="en-US" dirty="0" smtClean="0"/>
              <a:t> for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0925" y="1600200"/>
            <a:ext cx="8535123" cy="49034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WG2 – Licensing of small-scale users:</a:t>
            </a:r>
          </a:p>
          <a:p>
            <a:pPr>
              <a:lnSpc>
                <a:spcPct val="160000"/>
              </a:lnSpc>
            </a:pPr>
            <a:r>
              <a:rPr lang="en-US" sz="3100" dirty="0" smtClean="0"/>
              <a:t>Widely available by CMOs</a:t>
            </a:r>
          </a:p>
          <a:p>
            <a:pPr>
              <a:lnSpc>
                <a:spcPct val="160000"/>
              </a:lnSpc>
            </a:pPr>
            <a:r>
              <a:rPr lang="en-US" sz="3100" dirty="0" smtClean="0"/>
              <a:t>First time initiative by IFPI for a limited scope</a:t>
            </a:r>
          </a:p>
          <a:p>
            <a:pPr>
              <a:lnSpc>
                <a:spcPct val="160000"/>
              </a:lnSpc>
            </a:pPr>
            <a:r>
              <a:rPr lang="en-US" sz="3100" dirty="0" smtClean="0"/>
              <a:t>Potential to respond some of market/user needs</a:t>
            </a:r>
            <a:endParaRPr lang="en-US" sz="3100" dirty="0"/>
          </a:p>
          <a:p>
            <a:pPr>
              <a:lnSpc>
                <a:spcPct val="160000"/>
              </a:lnSpc>
            </a:pPr>
            <a:r>
              <a:rPr lang="en-US" sz="3100" dirty="0" smtClean="0"/>
              <a:t>Small in value, big in investment</a:t>
            </a:r>
          </a:p>
          <a:p>
            <a:pPr>
              <a:lnSpc>
                <a:spcPct val="160000"/>
              </a:lnSpc>
            </a:pPr>
            <a:r>
              <a:rPr lang="en-US" sz="3100" dirty="0" smtClean="0"/>
              <a:t>Compliance with contract validity and e-signature rules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34707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CJEU rulings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 </a:t>
            </a:r>
            <a:r>
              <a:rPr lang="en-US" dirty="0" err="1" smtClean="0"/>
              <a:t>Corso</a:t>
            </a:r>
            <a:r>
              <a:rPr lang="en-US" dirty="0" smtClean="0"/>
              <a:t> ruling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UsedSoft</a:t>
            </a:r>
            <a:r>
              <a:rPr lang="en-US" dirty="0" smtClean="0"/>
              <a:t> ruling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TV Catch-Up ruling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Premier League/Sports Radar/Pinckney rulings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9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Modernisation</a:t>
            </a:r>
            <a:r>
              <a:rPr lang="en-US" dirty="0" smtClean="0"/>
              <a:t> of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16074"/>
            <a:ext cx="8153400" cy="4849077"/>
          </a:xfrm>
        </p:spPr>
        <p:txBody>
          <a:bodyPr>
            <a:noAutofit/>
          </a:bodyPr>
          <a:lstStyle/>
          <a:p>
            <a:r>
              <a:rPr lang="en-US" sz="3100" dirty="0" smtClean="0"/>
              <a:t>Territoriality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Making available right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Licensing v. Private copy exception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How to treat UGC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Copyright contract law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96883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3091" y="2794137"/>
            <a:ext cx="8153400" cy="990600"/>
          </a:xfrm>
        </p:spPr>
        <p:txBody>
          <a:bodyPr/>
          <a:lstStyle/>
          <a:p>
            <a:pPr algn="ctr"/>
            <a:r>
              <a:rPr lang="en-US" i="1" dirty="0" smtClean="0"/>
              <a:t>Thank you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33896" y="4553827"/>
            <a:ext cx="71843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2"/>
              </a:rPr>
              <a:t>www.authorsocieties.eu</a:t>
            </a:r>
            <a:endParaRPr lang="en-US" sz="2400" dirty="0" smtClean="0"/>
          </a:p>
          <a:p>
            <a:pPr algn="ctr"/>
            <a:endParaRPr lang="en-US" dirty="0" smtClean="0">
              <a:hlinkClick r:id="rId3"/>
            </a:endParaRPr>
          </a:p>
          <a:p>
            <a:pPr algn="ctr"/>
            <a:r>
              <a:rPr lang="en-US" dirty="0" smtClean="0">
                <a:hlinkClick r:id="rId3"/>
              </a:rPr>
              <a:t>secretariatgeneral@gesac.org</a:t>
            </a:r>
            <a:endParaRPr lang="en-US" dirty="0" smtClean="0"/>
          </a:p>
          <a:p>
            <a:pPr algn="ctr"/>
            <a:r>
              <a:rPr lang="en-US" dirty="0" smtClean="0">
                <a:hlinkClick r:id="rId4"/>
              </a:rPr>
              <a:t>burak.ozgen@gesac.org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1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754" y="1600200"/>
            <a:ext cx="8522294" cy="480081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600" dirty="0" smtClean="0"/>
              <a:t>CRM Directive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err="1" smtClean="0"/>
              <a:t>Licences</a:t>
            </a:r>
            <a:r>
              <a:rPr lang="en-US" sz="3600" dirty="0" smtClean="0"/>
              <a:t> for Europe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CJEU rulings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err="1" smtClean="0"/>
              <a:t>Modernisation</a:t>
            </a:r>
            <a:r>
              <a:rPr lang="en-US" sz="3600" dirty="0" smtClean="0"/>
              <a:t> of copyright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035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Relations between users and CMOs: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Tariff-setting criteria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 applying already existing conditions for new services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Obligations on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2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Multi-territorial licensing – Hubs: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Intention to create hubs but no clear safeguard for cooperation between CMOs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Licensing from fewer points on MTL basis</a:t>
            </a:r>
          </a:p>
          <a:p>
            <a:endParaRPr lang="en-US" dirty="0" smtClean="0"/>
          </a:p>
          <a:p>
            <a:r>
              <a:rPr lang="en-US" dirty="0" smtClean="0"/>
              <a:t>Following the market trend but sensitive of competition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2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MTL – Tag-on regime: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Obligation to accept ‘tag-on’ requests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Licensing with the same conditions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Obligation to offer all repertoires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9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Access to MTL by S&amp;M CMOs (Art 30):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Unlikely scenario of the Commission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Exclusivity of assignments preserved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3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Non-commercial </a:t>
            </a:r>
            <a:r>
              <a:rPr lang="en-US" u="sng" dirty="0" err="1" smtClean="0"/>
              <a:t>licences</a:t>
            </a:r>
            <a:r>
              <a:rPr lang="en-US" u="sng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Huge pressure from CC, Wiki, online cultural heritage, IT industry and </a:t>
            </a:r>
            <a:r>
              <a:rPr lang="en-US" dirty="0" err="1" smtClean="0"/>
              <a:t>copyleft</a:t>
            </a:r>
            <a:r>
              <a:rPr lang="en-US" dirty="0" smtClean="0"/>
              <a:t> enthusiast</a:t>
            </a:r>
          </a:p>
          <a:p>
            <a:r>
              <a:rPr lang="en-US" dirty="0" smtClean="0"/>
              <a:t>CC </a:t>
            </a:r>
            <a:r>
              <a:rPr lang="en-US" dirty="0" err="1" smtClean="0"/>
              <a:t>licences</a:t>
            </a:r>
            <a:r>
              <a:rPr lang="en-US" dirty="0" smtClean="0"/>
              <a:t> already available widely</a:t>
            </a:r>
          </a:p>
          <a:p>
            <a:r>
              <a:rPr lang="en-US" dirty="0" smtClean="0"/>
              <a:t>Doesn’t currently seem to be against exclusivity or mandatory/ECL but obliges all CMOs to offer them</a:t>
            </a:r>
          </a:p>
          <a:p>
            <a:r>
              <a:rPr lang="en-US" dirty="0" smtClean="0"/>
              <a:t>Possible problems on creating a new ‘category’ and its compliance with existing CC-</a:t>
            </a:r>
            <a:r>
              <a:rPr lang="en-US" dirty="0" err="1" smtClean="0"/>
              <a:t>licences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6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Licences</a:t>
            </a:r>
            <a:r>
              <a:rPr lang="en-US" dirty="0" smtClean="0"/>
              <a:t> for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WG1 – Cross-border access and portability: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General appreciation of music licensing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Access and portability is mainly sorted and where it’s not, usually DSP’s choice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New initiatives keep emerging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42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Licences</a:t>
            </a:r>
            <a:r>
              <a:rPr lang="en-US" dirty="0" smtClean="0"/>
              <a:t> for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WG2 – UGC: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common understanding of participants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Different layers of considerations: safe </a:t>
            </a:r>
            <a:r>
              <a:rPr lang="en-US" dirty="0" err="1" smtClean="0"/>
              <a:t>harbour</a:t>
            </a:r>
            <a:r>
              <a:rPr lang="en-US" dirty="0" smtClean="0"/>
              <a:t>, freedom of expression, parody, fair use, commercial activity,  DSP, etc.</a:t>
            </a:r>
          </a:p>
          <a:p>
            <a:endParaRPr lang="en-US" dirty="0" smtClean="0"/>
          </a:p>
          <a:p>
            <a:r>
              <a:rPr lang="en-US" dirty="0" smtClean="0"/>
              <a:t>To remain as a popular legal and policy debate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57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1404</TotalTime>
  <Words>346</Words>
  <Application>Microsoft Office PowerPoint</Application>
  <PresentationFormat>Diavetítés a képernyőre (4:3 oldalarány)</PresentationFormat>
  <Paragraphs>91</Paragraphs>
  <Slides>13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Wingdings</vt:lpstr>
      <vt:lpstr>Wingdings 2</vt:lpstr>
      <vt:lpstr>Median</vt:lpstr>
      <vt:lpstr>Current issues in music licensing in Europe</vt:lpstr>
      <vt:lpstr>PowerPoint bemutató</vt:lpstr>
      <vt:lpstr>CRM Directive</vt:lpstr>
      <vt:lpstr>CRM Directive</vt:lpstr>
      <vt:lpstr>CRM Directive</vt:lpstr>
      <vt:lpstr>CRM Directive</vt:lpstr>
      <vt:lpstr>CRM Directive</vt:lpstr>
      <vt:lpstr>Licences for Europe</vt:lpstr>
      <vt:lpstr>Licences for Europe</vt:lpstr>
      <vt:lpstr>Licences for Europe</vt:lpstr>
      <vt:lpstr>CJEU rulings</vt:lpstr>
      <vt:lpstr>Modernisation of copyright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issues in music licensing in europe</dc:title>
  <dc:creator>Burak Ozgen</dc:creator>
  <cp:lastModifiedBy>Pontos Patrik</cp:lastModifiedBy>
  <cp:revision>15</cp:revision>
  <dcterms:created xsi:type="dcterms:W3CDTF">2013-11-02T20:06:46Z</dcterms:created>
  <dcterms:modified xsi:type="dcterms:W3CDTF">2018-11-14T10:57:32Z</dcterms:modified>
</cp:coreProperties>
</file>